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4" r:id="rId3"/>
    <p:sldId id="327" r:id="rId4"/>
    <p:sldId id="328" r:id="rId5"/>
    <p:sldId id="329" r:id="rId6"/>
    <p:sldId id="330" r:id="rId7"/>
    <p:sldId id="331" r:id="rId8"/>
    <p:sldId id="332" r:id="rId9"/>
    <p:sldId id="306" r:id="rId10"/>
    <p:sldId id="309" r:id="rId11"/>
    <p:sldId id="310" r:id="rId12"/>
    <p:sldId id="311" r:id="rId13"/>
    <p:sldId id="312" r:id="rId14"/>
    <p:sldId id="313" r:id="rId15"/>
    <p:sldId id="314" r:id="rId16"/>
    <p:sldId id="321" r:id="rId17"/>
    <p:sldId id="322" r:id="rId18"/>
    <p:sldId id="323" r:id="rId19"/>
    <p:sldId id="324" r:id="rId20"/>
    <p:sldId id="325" r:id="rId21"/>
    <p:sldId id="307" r:id="rId22"/>
    <p:sldId id="315" r:id="rId23"/>
    <p:sldId id="308" r:id="rId24"/>
    <p:sldId id="318" r:id="rId25"/>
    <p:sldId id="319" r:id="rId26"/>
    <p:sldId id="320" r:id="rId27"/>
    <p:sldId id="317" r:id="rId28"/>
    <p:sldId id="316" r:id="rId29"/>
    <p:sldId id="32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60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95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38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25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38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94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95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772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928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23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999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D67D137-5F2E-4DCD-B795-496ABA32D19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D84216D-7F7A-4A5F-9482-08272F01F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0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1958E-002D-4D46-98F5-A6AB16CB5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9650" y="2417917"/>
            <a:ext cx="10172700" cy="164592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>재활승마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7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E98E23-704F-4626-B3E2-F7F0F5381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267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F483F9-F5BB-413C-B304-7AB3916B0DD8}"/>
              </a:ext>
            </a:extLst>
          </p:cNvPr>
          <p:cNvSpPr txBox="1"/>
          <p:nvPr/>
        </p:nvSpPr>
        <p:spPr>
          <a:xfrm>
            <a:off x="0" y="6534834"/>
            <a:ext cx="7815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https://www.ibabynews.com/news/articleView.html?idxno=87329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0669A8-66B6-4782-BC09-A4E5D0BF4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60" y="0"/>
            <a:ext cx="603274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DCA873-6C30-41F1-B2D2-E1F8419F00AC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뉴스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16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87BFD5-4669-48F8-93FB-4BA772240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" y="621101"/>
            <a:ext cx="6033331" cy="5155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21C00B-F57D-4E3A-8B67-0A1950A4D279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뉴스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02276-40DA-48AA-BF4C-6895675FB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22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74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FB25089-37AA-43E8-9810-C5A3C4C4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96" y="0"/>
            <a:ext cx="5843212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776260-7A68-4E99-B37F-EF93D18F0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068" y="0"/>
            <a:ext cx="63349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BC58B-A623-4067-86C9-53377679B329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뉴스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EDAE2F-1901-4A04-AC17-29F8750EBF18}"/>
              </a:ext>
            </a:extLst>
          </p:cNvPr>
          <p:cNvCxnSpPr/>
          <p:nvPr/>
        </p:nvCxnSpPr>
        <p:spPr>
          <a:xfrm>
            <a:off x="552091" y="1397479"/>
            <a:ext cx="3001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95E7F9E-2D72-4B31-A503-309C29672487}"/>
              </a:ext>
            </a:extLst>
          </p:cNvPr>
          <p:cNvCxnSpPr>
            <a:cxnSpLocks/>
          </p:cNvCxnSpPr>
          <p:nvPr/>
        </p:nvCxnSpPr>
        <p:spPr>
          <a:xfrm>
            <a:off x="552091" y="1670649"/>
            <a:ext cx="4218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12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5BF2B2-D23E-44F7-AA7A-B6728B190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36" y="0"/>
            <a:ext cx="6108036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E27618-7343-48A6-B6AF-DDC1FD072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212" y="0"/>
            <a:ext cx="535989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520FAC-DF50-41E4-91E4-AA3B01B846EC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뉴스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1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A9B1A7-10B0-4B32-886A-B8416C716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6" y="776378"/>
            <a:ext cx="5925192" cy="47962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2B379-DE69-47AC-BC5F-BC90C4E519A9}"/>
              </a:ext>
            </a:extLst>
          </p:cNvPr>
          <p:cNvSpPr txBox="1"/>
          <p:nvPr/>
        </p:nvSpPr>
        <p:spPr>
          <a:xfrm>
            <a:off x="15441" y="6392976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https://horse.samsung.com/front/horseKO/info/rehorse.jsp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3315CF-B956-4CA6-9726-AFDD7A3C2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808" y="681487"/>
            <a:ext cx="5925192" cy="49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67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7C8F54-0AEB-431B-8C6F-AA6C254F1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771"/>
            <a:ext cx="6116902" cy="39276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9607B5-E5D5-4398-9F99-E4248EAF8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468" y="773771"/>
            <a:ext cx="6357532" cy="419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55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92A58A-DEA5-43F9-B80A-13418C9AF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467"/>
            <a:ext cx="6130674" cy="488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87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52C3D0-0929-4C48-869F-CBF578D7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203"/>
            <a:ext cx="6159016" cy="439084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BFB84D3-F46A-4846-84BC-5F528264739F}"/>
              </a:ext>
            </a:extLst>
          </p:cNvPr>
          <p:cNvCxnSpPr/>
          <p:nvPr/>
        </p:nvCxnSpPr>
        <p:spPr>
          <a:xfrm>
            <a:off x="664234" y="4209691"/>
            <a:ext cx="8712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596D5B-DE36-4C34-8648-C5C4CC28E3C6}"/>
              </a:ext>
            </a:extLst>
          </p:cNvPr>
          <p:cNvCxnSpPr/>
          <p:nvPr/>
        </p:nvCxnSpPr>
        <p:spPr>
          <a:xfrm>
            <a:off x="1308340" y="4931435"/>
            <a:ext cx="8712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78F71F1-C734-433F-830C-BEB1B5FE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472" y="3520476"/>
            <a:ext cx="4736616" cy="3234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F4CA2D-54A7-417F-B4F0-CAA3FF4FC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016" y="482363"/>
            <a:ext cx="5762727" cy="294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92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E166A2-559A-4489-8EA9-9575D254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0" y="905772"/>
            <a:ext cx="6049850" cy="55467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61D53D-419B-4174-99DF-12CB4A7FD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933" y="1104179"/>
            <a:ext cx="5523856" cy="514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84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F7F2B9-6B6B-40AA-88D3-AFB01804E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3" y="836762"/>
            <a:ext cx="5517671" cy="55640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10F58F-1FFA-4C12-B431-2E57D3F0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36762"/>
            <a:ext cx="6039467" cy="585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77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07E9FB-F925-4101-940A-00DC35AA145D}"/>
              </a:ext>
            </a:extLst>
          </p:cNvPr>
          <p:cNvSpPr txBox="1"/>
          <p:nvPr/>
        </p:nvSpPr>
        <p:spPr>
          <a:xfrm>
            <a:off x="166058" y="185114"/>
            <a:ext cx="6094562" cy="5012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연구계획서</a:t>
            </a:r>
            <a:r>
              <a:rPr lang="en-US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 (</a:t>
            </a: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국문으로 작성</a:t>
            </a:r>
            <a:r>
              <a:rPr lang="en-US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)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en-US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 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marL="342900" lvl="0" indent="-342900" algn="just" fontAlgn="base" latinLnBrk="1">
              <a:lnSpc>
                <a:spcPct val="16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 동기 및 목적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marL="342900" lvl="0" indent="-342900" algn="just" fontAlgn="base" latinLnBrk="1">
              <a:lnSpc>
                <a:spcPct val="16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연구방법 및 연구결과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marL="342900" lvl="0" indent="-342900" algn="just" fontAlgn="base" latinLnBrk="1">
              <a:lnSpc>
                <a:spcPct val="16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연구결론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marL="342900" lvl="0" indent="-342900" algn="just" fontAlgn="base" latinLnBrk="1">
              <a:lnSpc>
                <a:spcPct val="16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참고문헌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 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*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분량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 : 2~3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페이지로 구성하여 사이트에 온라인 등록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  <a:p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*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자유양식이지만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위의 내용이 포함되어 있어야 하며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, </a:t>
            </a:r>
          </a:p>
          <a:p>
            <a:r>
              <a:rPr lang="ko-KR" altLang="ko-KR" sz="1800" kern="0" dirty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순번을 표기하여 자세하게 작성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46AD36-FA09-43BA-9EC8-6EE2DF4BC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298" y="185114"/>
            <a:ext cx="5684644" cy="32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86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234D0AE-EA99-43B3-BD30-BDE196488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404"/>
            <a:ext cx="6388015" cy="43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18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5AC8F1-E011-439D-8ACD-C82DACBC9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6364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1936F-01E7-447C-8E52-2F9F7C159036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논문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673679-C4CC-4EF4-A788-28B12B44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84" y="0"/>
            <a:ext cx="4986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75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2D9D01-6636-4128-AEE6-F8BF375A0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6" y="77637"/>
            <a:ext cx="501667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264626-5903-4533-B59D-BBECD39CC611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논문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1FD837-C9FB-4695-BBFF-8C3FCF03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570" y="0"/>
            <a:ext cx="5000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13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3E316C-3390-4716-9195-59C5F1C45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3" y="0"/>
            <a:ext cx="501667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1936F-01E7-447C-8E52-2F9F7C159036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논문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810FD2-ACE3-43CD-A8E4-A3FD90AF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380" y="0"/>
            <a:ext cx="504825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6A2433-A1A9-4C7F-B917-626B48AC9DE9}"/>
              </a:ext>
            </a:extLst>
          </p:cNvPr>
          <p:cNvCxnSpPr/>
          <p:nvPr/>
        </p:nvCxnSpPr>
        <p:spPr>
          <a:xfrm>
            <a:off x="8773064" y="3079631"/>
            <a:ext cx="19581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612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65A0DC-F599-4A06-8E5A-D0894CAB657F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논문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580ACE-56D2-4F24-A0BC-77EB0BD91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053"/>
            <a:ext cx="6029864" cy="6076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3868B4-C9C1-4E25-B98D-729674926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584" y="60385"/>
            <a:ext cx="5099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54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7E7112-B0DE-407D-8A71-B29A7405CD4A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논문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792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7E7112-B0DE-407D-8A71-B29A7405CD4A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논문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796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B37593-F8E4-44F2-9EC8-70C0BF8ED6C8}"/>
              </a:ext>
            </a:extLst>
          </p:cNvPr>
          <p:cNvSpPr txBox="1"/>
          <p:nvPr/>
        </p:nvSpPr>
        <p:spPr>
          <a:xfrm>
            <a:off x="1438" y="992364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>VR, AR</a:t>
            </a:r>
            <a:r>
              <a:rPr lang="ko-KR" altLang="en-US" b="1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>을 통한 </a:t>
            </a:r>
            <a:r>
              <a:rPr lang="ko-KR" altLang="en-US" b="1" dirty="0" err="1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>재활승마가</a:t>
            </a:r>
            <a:b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</a:br>
            <a:r>
              <a:rPr lang="ko-KR" altLang="en-US" b="1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함초롬돋움" panose="020B0604000101010101" pitchFamily="50" charset="-127"/>
              </a:rPr>
              <a:t>장애아동의 재활 치료에 미치는 영향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72824-6EA5-4C43-86FA-2B307C518760}"/>
              </a:ext>
            </a:extLst>
          </p:cNvPr>
          <p:cNvSpPr txBox="1"/>
          <p:nvPr/>
        </p:nvSpPr>
        <p:spPr>
          <a:xfrm>
            <a:off x="0" y="0"/>
            <a:ext cx="6094562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연구제목</a:t>
            </a:r>
            <a:endParaRPr lang="en-US" altLang="ko-KR" sz="1800" kern="0" dirty="0">
              <a:solidFill>
                <a:srgbClr val="FC0000"/>
              </a:solidFill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4760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1936F-01E7-447C-8E52-2F9F7C159036}"/>
              </a:ext>
            </a:extLst>
          </p:cNvPr>
          <p:cNvSpPr txBox="1"/>
          <p:nvPr/>
        </p:nvSpPr>
        <p:spPr>
          <a:xfrm>
            <a:off x="-1" y="0"/>
            <a:ext cx="10403458" cy="4851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참고문헌</a:t>
            </a:r>
            <a:endParaRPr lang="en-US" altLang="ko-KR" sz="1800" kern="0" dirty="0">
              <a:solidFill>
                <a:srgbClr val="FC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vl="0" fontAlgn="base" latinLnBrk="1">
              <a:lnSpc>
                <a:spcPct val="160000"/>
              </a:lnSpc>
              <a:spcAft>
                <a:spcPts val="800"/>
              </a:spcAft>
            </a:pPr>
            <a:endParaRPr lang="en-US" altLang="ko-KR" kern="0" dirty="0">
              <a:solidFill>
                <a:srgbClr val="FC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제주대학교 </a:t>
            </a:r>
            <a:r>
              <a:rPr lang="ko-KR" altLang="en-US" sz="2400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말산업전문인력양성센터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재활 힐링 승마체험</a:t>
            </a:r>
            <a:endParaRPr lang="en-US" altLang="ko-KR" sz="2400" b="0" i="0" dirty="0">
              <a:solidFill>
                <a:srgbClr val="2222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fontAlgn="base" latinLnBrk="1">
              <a:lnSpc>
                <a:spcPct val="160000"/>
              </a:lnSpc>
              <a:spcAft>
                <a:spcPts val="800"/>
              </a:spcAft>
            </a:pPr>
            <a:r>
              <a:rPr lang="en-US" altLang="ko-KR" sz="2400" b="0" i="0" dirty="0">
                <a:solidFill>
                  <a:srgbClr val="222222"/>
                </a:solidFill>
                <a:effectLst/>
                <a:latin typeface="-apple-system"/>
              </a:rPr>
              <a:t>2011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-apple-system"/>
              </a:rPr>
              <a:t>년 말산업육성법을 제정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-apple-system"/>
              </a:rPr>
              <a:t>, 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-apple-system"/>
              </a:rPr>
              <a:t>2012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-apple-system"/>
              </a:rPr>
              <a:t>년 </a:t>
            </a:r>
            <a:r>
              <a:rPr lang="ko-KR" altLang="en-US" sz="2400" b="0" i="0" dirty="0" err="1">
                <a:solidFill>
                  <a:srgbClr val="222222"/>
                </a:solidFill>
                <a:effectLst/>
                <a:latin typeface="-apple-system"/>
              </a:rPr>
              <a:t>재활승마지도사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-apple-system"/>
              </a:rPr>
              <a:t> 자격증을 국가공인으로 신설</a:t>
            </a:r>
            <a:br>
              <a:rPr lang="ko-KR" altLang="en-US" sz="2400" dirty="0"/>
            </a:br>
            <a:r>
              <a:rPr lang="ko-KR" altLang="en-US" sz="2400" b="0" i="0" dirty="0" err="1">
                <a:solidFill>
                  <a:srgbClr val="222222"/>
                </a:solidFill>
                <a:effectLst/>
                <a:latin typeface="-apple-system"/>
              </a:rPr>
              <a:t>삼성전자승마단이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-apple-system"/>
              </a:rPr>
              <a:t> 사회공헌활동</a:t>
            </a:r>
            <a:br>
              <a:rPr lang="ko-KR" altLang="en-US" sz="2400" dirty="0"/>
            </a:br>
            <a:br>
              <a:rPr lang="ko-KR" altLang="en-US" sz="2400" dirty="0"/>
            </a:br>
            <a:r>
              <a:rPr lang="ko-KR" altLang="en-US" sz="2400" b="0" i="0" dirty="0" err="1">
                <a:solidFill>
                  <a:srgbClr val="515151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세계장애인승마연맹</a:t>
            </a:r>
            <a:endParaRPr lang="en-US" altLang="ko-KR" sz="2400" b="0" i="0" dirty="0">
              <a:solidFill>
                <a:srgbClr val="515151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  <a:p>
            <a:pPr lvl="0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2400" b="0" i="0" dirty="0" err="1">
                <a:solidFill>
                  <a:srgbClr val="515151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국제재활승마전문협회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3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5CBD9B-51DD-4B90-A5A2-825E9028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0" y="189781"/>
            <a:ext cx="5775154" cy="6668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243DD0-7E27-4C31-A997-080F8C4FFB67}"/>
              </a:ext>
            </a:extLst>
          </p:cNvPr>
          <p:cNvSpPr txBox="1"/>
          <p:nvPr/>
        </p:nvSpPr>
        <p:spPr>
          <a:xfrm>
            <a:off x="7676" y="6501607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https://horse.samsung.com/front/horseKO/team/organ.jsp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B1AC20-6D4E-44AE-AC87-E06D90CA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157" y="0"/>
            <a:ext cx="4417906" cy="39681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B05565-EA29-4A6A-9B1F-58D45D207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157" y="4155564"/>
            <a:ext cx="4570372" cy="145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47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239019" y="659875"/>
            <a:ext cx="11713962" cy="5715123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121212"/>
                </a:solidFill>
                <a:effectLst/>
                <a:latin typeface="Noto Sans KR"/>
              </a:rPr>
              <a:t>재활승마는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자폐증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뇌 손상 등 다양한 장애를 가진 국민을 대상으로 신체적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인지적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감성적으로 도움을 주기 위해 말과 함께 하는 활동을 의미한다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말을 타는 것 뿐 아니라 말과 교감하고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먹이를 주고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씻겨주는 등의 모든 과정이 포함되기에 신체적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심리적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인지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·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교육적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사회적 효과를 기대할 수 있다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. 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dirty="0">
                <a:latin typeface="+mn-ea"/>
              </a:rPr>
              <a:t> 2020.07.21 ‘</a:t>
            </a:r>
            <a:r>
              <a:rPr lang="ko-KR" altLang="en-US" dirty="0">
                <a:latin typeface="+mn-ea"/>
              </a:rPr>
              <a:t>승마장에서 보낸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보통의 하루</a:t>
            </a:r>
            <a:r>
              <a:rPr lang="en-US" altLang="ko-KR" dirty="0">
                <a:latin typeface="+mn-ea"/>
              </a:rPr>
              <a:t>‘…</a:t>
            </a:r>
            <a:r>
              <a:rPr lang="ko-KR" altLang="en-US" dirty="0">
                <a:latin typeface="+mn-ea"/>
              </a:rPr>
              <a:t>말 위에선 장애 잊었다</a:t>
            </a:r>
            <a:r>
              <a:rPr lang="en-US" altLang="ko-KR" dirty="0">
                <a:latin typeface="+mn-ea"/>
              </a:rPr>
              <a:t>.’ </a:t>
            </a:r>
            <a:r>
              <a:rPr lang="ko-KR" altLang="en-US" dirty="0">
                <a:latin typeface="+mn-ea"/>
              </a:rPr>
              <a:t>기사를 접하면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한국에서는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+mn-ea"/>
              </a:rPr>
              <a:t>재활승마가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2001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년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+mn-ea"/>
              </a:rPr>
              <a:t>삼성전자승마단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 사회공헌활동의 일환으로 도입하면서 시작됐다고 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또한 정부는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2011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년 말산업육성법을 제정하면서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2012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년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+mn-ea"/>
              </a:rPr>
              <a:t>재활승마지도사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 자격증을 국가공인으로 신설했다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b="0" i="0" dirty="0">
                <a:solidFill>
                  <a:srgbClr val="1B1B1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선진국에서는 이미 활발하게 시행하고 있는 </a:t>
            </a:r>
            <a:r>
              <a:rPr lang="ko-KR" altLang="en-US" dirty="0" err="1">
                <a:solidFill>
                  <a:srgbClr val="1B1B1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재활승마</a:t>
            </a:r>
            <a:r>
              <a:rPr lang="ko-KR" altLang="en-US" b="0" i="0" dirty="0">
                <a:solidFill>
                  <a:srgbClr val="1B1B1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프로그램은 장애가 있는 어린이들에게 큰 도움이 되고 있다</a:t>
            </a:r>
            <a:r>
              <a:rPr lang="en-US" altLang="ko-KR" b="0" i="0" dirty="0">
                <a:solidFill>
                  <a:srgbClr val="1B1B1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1B1B1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승마를 배우며 근력과 심폐기능을 좋게 하고</a:t>
            </a:r>
            <a:r>
              <a:rPr lang="en-US" altLang="ko-KR" b="0" i="0" dirty="0">
                <a:solidFill>
                  <a:srgbClr val="1B1B1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1B1B1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말과의 교감을 통해 정서적 안정과 사회성도 키우게 된다</a:t>
            </a:r>
            <a:r>
              <a:rPr lang="en-US" altLang="ko-KR" b="0" i="0" dirty="0">
                <a:solidFill>
                  <a:srgbClr val="1B1B1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0" i="0" dirty="0" err="1">
                <a:solidFill>
                  <a:srgbClr val="1B1B1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주의력결핍과잉행동장애</a:t>
            </a:r>
            <a:r>
              <a:rPr lang="en-US" altLang="ko-KR" b="0" i="0" dirty="0">
                <a:solidFill>
                  <a:srgbClr val="1B1B1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(ADHD) </a:t>
            </a:r>
            <a:r>
              <a:rPr lang="ko-KR" altLang="en-US" b="0" i="0" dirty="0">
                <a:solidFill>
                  <a:srgbClr val="1B1B1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같은 증세를 보이는 어린이들에게도 특히나 효과적인 치료법으로 알려져 있다</a:t>
            </a:r>
            <a:r>
              <a:rPr lang="en-US" altLang="ko-KR" b="0" i="0" dirty="0">
                <a:solidFill>
                  <a:srgbClr val="1B1B1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 한국마사회에서 </a:t>
            </a:r>
            <a:r>
              <a:rPr lang="ko-KR" altLang="en-US" b="0" i="0" dirty="0" err="1">
                <a:solidFill>
                  <a:srgbClr val="121212"/>
                </a:solidFill>
                <a:effectLst/>
                <a:latin typeface="Noto Sans KR"/>
              </a:rPr>
              <a:t>재활승마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강습 외에도 장애인 스포츠 발전을 위해 </a:t>
            </a:r>
            <a:r>
              <a:rPr lang="ko-KR" altLang="en-US" b="0" i="0" dirty="0" err="1">
                <a:solidFill>
                  <a:srgbClr val="121212"/>
                </a:solidFill>
                <a:effectLst/>
                <a:latin typeface="Noto Sans KR"/>
              </a:rPr>
              <a:t>재활승마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선수를 육성하고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 err="1">
                <a:solidFill>
                  <a:srgbClr val="121212"/>
                </a:solidFill>
                <a:effectLst/>
                <a:latin typeface="Noto Sans KR"/>
              </a:rPr>
              <a:t>재활승마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경기를 연내 시범 개최할 계획도 가지고 있다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선수 육성을 위해 연 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6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명 스포츠반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(1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반 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2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명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을 운영할 예정이다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기승 심사를 거쳐 모집하며 매주 목요일과 금요일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각 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1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시간동안 엘리트 승마코치 주관으로 전문교육을 받게 된다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아울러 하반기 개최 예정인 한국마사회장배 승마대회 개최 시 </a:t>
            </a:r>
            <a:r>
              <a:rPr lang="ko-KR" altLang="en-US" b="0" i="0" dirty="0" err="1">
                <a:solidFill>
                  <a:srgbClr val="121212"/>
                </a:solidFill>
                <a:effectLst/>
                <a:latin typeface="Noto Sans KR"/>
              </a:rPr>
              <a:t>재활승마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종목을 시범적으로 운영할 방안도 마련 중이며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이를 위해 민간 장애인 승마대회 벤치마킹 등 사전 노력을 기울일 예정이다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239019" y="174930"/>
            <a:ext cx="6957555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상황</a:t>
            </a:r>
          </a:p>
        </p:txBody>
      </p:sp>
    </p:spTree>
    <p:extLst>
      <p:ext uri="{BB962C8B-B14F-4D97-AF65-F5344CB8AC3E}">
        <p14:creationId xmlns:p14="http://schemas.microsoft.com/office/powerpoint/2010/main" val="331833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239019" y="174930"/>
            <a:ext cx="6957555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상황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DDA286-193A-4B70-B3D6-5613EB0EF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65" t="29966" r="25696" b="11478"/>
          <a:stretch/>
        </p:blipFill>
        <p:spPr>
          <a:xfrm>
            <a:off x="1209980" y="659875"/>
            <a:ext cx="4538468" cy="30115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1D635-083A-4E7F-8087-17D8062BB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7" t="37251" r="40078" b="8316"/>
          <a:stretch/>
        </p:blipFill>
        <p:spPr>
          <a:xfrm>
            <a:off x="1223581" y="3846493"/>
            <a:ext cx="4524867" cy="30115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2E39DA-6034-493D-858F-499DFE0BE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07" t="25665" r="38918" b="16152"/>
          <a:stretch/>
        </p:blipFill>
        <p:spPr>
          <a:xfrm>
            <a:off x="6719408" y="659875"/>
            <a:ext cx="4524867" cy="30115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AFB549-653E-492D-A549-22234E1306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68" t="33264" r="38763" b="12165"/>
          <a:stretch/>
        </p:blipFill>
        <p:spPr>
          <a:xfrm>
            <a:off x="6685295" y="3846492"/>
            <a:ext cx="4558980" cy="301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71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239019" y="744718"/>
            <a:ext cx="11713962" cy="5938352"/>
          </a:xfrm>
        </p:spPr>
        <p:txBody>
          <a:bodyPr numCol="2"/>
          <a:lstStyle/>
          <a:p>
            <a:pPr marL="0" indent="0">
              <a:buNone/>
            </a:pPr>
            <a:r>
              <a:rPr lang="ko-KR" altLang="en-US" dirty="0">
                <a:latin typeface="+mn-ea"/>
              </a:rPr>
              <a:t> 본 연구는 승마를 위한 장소나 시간에 제한적이지 않고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요즘과 같은 코로나 시기에도 승마를 통한 재활치료를 진행하고자 제작하였다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장애아동들은 가상의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말과 함께 </a:t>
            </a:r>
            <a:r>
              <a:rPr lang="ko-KR" altLang="en-US" dirty="0" err="1">
                <a:latin typeface="+mn-ea"/>
              </a:rPr>
              <a:t>재활승마</a:t>
            </a:r>
            <a:r>
              <a:rPr lang="ko-KR" altLang="en-US" dirty="0">
                <a:latin typeface="+mn-ea"/>
              </a:rPr>
              <a:t> 시뮬레이션에 참여하게 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 또한 말과 친해지기 두려움을 갖거나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말의 크기에 적응이 되지 않는 장애아동들에게 온라인상에서 친밀감을 형성하기 위함이다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effectLst/>
                <a:latin typeface="+mn-ea"/>
              </a:rPr>
              <a:t> 말을 보살핌에 있어</a:t>
            </a:r>
            <a:r>
              <a:rPr lang="en-US" altLang="ko-KR" dirty="0"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재활을 위한 승마 외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/>
                </a:solidFill>
                <a:effectLst/>
                <a:latin typeface="+mn-ea"/>
              </a:rPr>
              <a:t>부가적으로 말의 상태를 살피고 건강관리까지도 돌봐야 한다</a:t>
            </a:r>
            <a:r>
              <a:rPr lang="en-US" altLang="ko-KR" dirty="0">
                <a:solidFill>
                  <a:schemeClr val="tx1"/>
                </a:solidFill>
                <a:effectLst/>
                <a:latin typeface="+mn-ea"/>
              </a:rPr>
              <a:t>. </a:t>
            </a:r>
            <a:r>
              <a:rPr lang="ko-KR" altLang="en-US" dirty="0">
                <a:solidFill>
                  <a:schemeClr val="tx1"/>
                </a:solidFill>
                <a:effectLst/>
                <a:latin typeface="+mn-ea"/>
              </a:rPr>
              <a:t>이를 위해</a:t>
            </a:r>
            <a:r>
              <a:rPr lang="en-US" altLang="ko-KR" dirty="0"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ko-KR" altLang="en-US" dirty="0">
                <a:solidFill>
                  <a:schemeClr val="tx1"/>
                </a:solidFill>
                <a:effectLst/>
                <a:latin typeface="+mn-ea"/>
              </a:rPr>
              <a:t>심리적인 교감</a:t>
            </a:r>
            <a:r>
              <a:rPr lang="en-US" altLang="ko-KR" dirty="0">
                <a:solidFill>
                  <a:schemeClr val="tx1"/>
                </a:solidFill>
                <a:effectLst/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effectLst/>
                <a:latin typeface="+mn-ea"/>
              </a:rPr>
              <a:t>씻기기</a:t>
            </a:r>
            <a:r>
              <a:rPr lang="en-US" altLang="ko-KR" dirty="0">
                <a:solidFill>
                  <a:schemeClr val="tx1"/>
                </a:solidFill>
                <a:effectLst/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effectLst/>
                <a:latin typeface="+mn-ea"/>
              </a:rPr>
              <a:t>먹이주기</a:t>
            </a:r>
            <a:r>
              <a:rPr lang="en-US" altLang="ko-KR" dirty="0">
                <a:solidFill>
                  <a:schemeClr val="tx1"/>
                </a:solidFill>
                <a:effectLst/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effectLst/>
                <a:latin typeface="+mn-ea"/>
              </a:rPr>
              <a:t>훈련하기 등 지속적인 말의 관리가 필요하는데</a:t>
            </a:r>
            <a:r>
              <a:rPr lang="en-US" altLang="ko-KR" dirty="0">
                <a:solidFill>
                  <a:schemeClr val="tx1"/>
                </a:solidFill>
                <a:effectLst/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effectLst/>
                <a:latin typeface="+mn-ea"/>
              </a:rPr>
              <a:t>이를 연구를 통해 장애아동이 효과적으로 말의 생활을 이해하기 위함이다</a:t>
            </a:r>
            <a:r>
              <a:rPr lang="en-US" altLang="ko-KR" dirty="0">
                <a:solidFill>
                  <a:schemeClr val="tx1"/>
                </a:solidFill>
                <a:effectLst/>
                <a:latin typeface="+mn-ea"/>
              </a:rPr>
              <a:t>. </a:t>
            </a: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effectLst/>
                <a:latin typeface="+mn-ea"/>
              </a:rPr>
              <a:t>재활승마를</a:t>
            </a:r>
            <a:r>
              <a:rPr lang="ko-KR" altLang="en-US" dirty="0">
                <a:solidFill>
                  <a:schemeClr val="tx1"/>
                </a:solidFill>
                <a:effectLst/>
                <a:latin typeface="+mn-ea"/>
              </a:rPr>
              <a:t> 체험해보기 전에</a:t>
            </a:r>
            <a:r>
              <a:rPr lang="en-US" altLang="ko-KR" dirty="0">
                <a:solidFill>
                  <a:schemeClr val="tx1"/>
                </a:solidFill>
                <a:effectLst/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effectLst/>
                <a:latin typeface="+mn-ea"/>
              </a:rPr>
              <a:t>미리 말을 타고 내리는 법을 익히고</a:t>
            </a:r>
            <a:r>
              <a:rPr lang="en-US" altLang="ko-KR" dirty="0">
                <a:solidFill>
                  <a:schemeClr val="tx1"/>
                </a:solidFill>
                <a:effectLst/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effectLst/>
                <a:latin typeface="+mn-ea"/>
              </a:rPr>
              <a:t>주의사항들을 학습하기 위해 연구할 필요가 있다</a:t>
            </a:r>
            <a:r>
              <a:rPr lang="en-US" altLang="ko-KR" dirty="0">
                <a:solidFill>
                  <a:schemeClr val="tx1"/>
                </a:solidFill>
                <a:effectLst/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dirty="0"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239019" y="174930"/>
            <a:ext cx="6957555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연구 동기 및 목적</a:t>
            </a:r>
          </a:p>
        </p:txBody>
      </p:sp>
    </p:spTree>
    <p:extLst>
      <p:ext uri="{BB962C8B-B14F-4D97-AF65-F5344CB8AC3E}">
        <p14:creationId xmlns:p14="http://schemas.microsoft.com/office/powerpoint/2010/main" val="284090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239019" y="659875"/>
            <a:ext cx="11713962" cy="5715123"/>
          </a:xfrm>
        </p:spPr>
        <p:txBody>
          <a:bodyPr numCol="2"/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말의 </a:t>
            </a:r>
            <a:r>
              <a:rPr lang="en-US" altLang="ko-KR" dirty="0">
                <a:latin typeface="+mn-ea"/>
              </a:rPr>
              <a:t>3D </a:t>
            </a:r>
            <a:r>
              <a:rPr lang="ko-KR" altLang="en-US" dirty="0">
                <a:latin typeface="+mn-ea"/>
              </a:rPr>
              <a:t>모형과 말의 움직임 표현하기</a:t>
            </a:r>
            <a:endParaRPr lang="en-US" altLang="ko-KR" dirty="0">
              <a:latin typeface="+mn-ea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재활승마를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위한 말을 타고 내리는 법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말을 움직이는 법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주의사항 등을 안내하는 알림 메시지 제작하기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재활 치료를 위한 말의 동작 방법 구현하기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말의 관리를 위해서 요구되는 동작들 제작하기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571500" lvl="1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훈련하기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571500" lvl="1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씻기기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571500" lvl="1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먹이주기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571500" lvl="1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잠자기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동작 하나하나에 말의 건강상태 표현하기</a:t>
            </a:r>
            <a:r>
              <a:rPr lang="en-US" altLang="ko-KR" dirty="0">
                <a:latin typeface="+mn-ea"/>
              </a:rPr>
              <a:t>-&gt;          </a:t>
            </a:r>
            <a:r>
              <a:rPr lang="ko-KR" altLang="en-US" dirty="0">
                <a:latin typeface="+mn-ea"/>
              </a:rPr>
              <a:t>지속적으로 말 상태 체크</a:t>
            </a:r>
            <a:r>
              <a:rPr lang="en-US" altLang="ko-KR" dirty="0">
                <a:latin typeface="+mn-ea"/>
              </a:rPr>
              <a:t> </a:t>
            </a:r>
          </a:p>
          <a:p>
            <a:pPr marL="571500" lvl="1" indent="-342900">
              <a:buClr>
                <a:schemeClr val="tx1"/>
              </a:buClr>
              <a:buFont typeface="+mj-lt"/>
              <a:buAutoNum type="arabicPeriod"/>
            </a:pPr>
            <a:r>
              <a:rPr lang="en-US" altLang="ko-KR" dirty="0">
                <a:latin typeface="+mn-ea"/>
              </a:rPr>
              <a:t>ex) </a:t>
            </a:r>
            <a:r>
              <a:rPr lang="ko-KR" altLang="en-US" dirty="0">
                <a:latin typeface="+mn-ea"/>
              </a:rPr>
              <a:t>말에게 먹이를 주었더니 체력이 </a:t>
            </a:r>
            <a:r>
              <a:rPr lang="en-US" altLang="ko-KR" dirty="0">
                <a:latin typeface="+mn-ea"/>
              </a:rPr>
              <a:t>10 </a:t>
            </a:r>
            <a:r>
              <a:rPr lang="ko-KR" altLang="en-US" dirty="0">
                <a:latin typeface="+mn-ea"/>
              </a:rPr>
              <a:t>증가하였다</a:t>
            </a:r>
            <a:r>
              <a:rPr lang="en-US" altLang="ko-KR" dirty="0">
                <a:latin typeface="+mn-ea"/>
              </a:rPr>
              <a:t>. </a:t>
            </a:r>
          </a:p>
          <a:p>
            <a:pPr marL="571500" lvl="1" indent="-342900">
              <a:buClr>
                <a:schemeClr val="tx1"/>
              </a:buClr>
              <a:buFont typeface="+mj-lt"/>
              <a:buAutoNum type="arabicPeriod"/>
            </a:pPr>
            <a:r>
              <a:rPr lang="en-US" altLang="ko-KR" dirty="0">
                <a:latin typeface="+mn-ea"/>
              </a:rPr>
              <a:t>ex) </a:t>
            </a:r>
            <a:r>
              <a:rPr lang="ko-KR" altLang="en-US" dirty="0">
                <a:latin typeface="+mn-ea"/>
              </a:rPr>
              <a:t>말과 함께 승마 훈련을 했더니 심장 박동수가 늘어나고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다음 동작으로는 휴식을 원하며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물을 달라고 요구한다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571500" lvl="1" indent="-342900">
              <a:buClr>
                <a:schemeClr val="tx1"/>
              </a:buClr>
              <a:buFont typeface="+mj-lt"/>
              <a:buAutoNum type="arabicPeriod"/>
            </a:pPr>
            <a:r>
              <a:rPr lang="en-US" altLang="ko-KR" dirty="0">
                <a:latin typeface="+mn-ea"/>
              </a:rPr>
              <a:t>ex) </a:t>
            </a:r>
            <a:r>
              <a:rPr lang="ko-KR" altLang="en-US" dirty="0">
                <a:latin typeface="+mn-ea"/>
              </a:rPr>
              <a:t>말과의 친밀함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유대관계 등도 표현</a:t>
            </a:r>
            <a:endParaRPr lang="en-US" altLang="ko-KR" dirty="0">
              <a:latin typeface="+mn-ea"/>
            </a:endParaRPr>
          </a:p>
          <a:p>
            <a:pPr marL="228600" lvl="1" indent="0">
              <a:buClr>
                <a:schemeClr val="tx1"/>
              </a:buClr>
              <a:buNone/>
            </a:pPr>
            <a:r>
              <a:rPr lang="ko-KR" altLang="en-US" dirty="0">
                <a:latin typeface="+mn-ea"/>
              </a:rPr>
              <a:t>  </a:t>
            </a:r>
            <a:endParaRPr lang="en-US" altLang="ko-KR" dirty="0">
              <a:latin typeface="+mn-ea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>
              <a:latin typeface="+mn-ea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239019" y="174930"/>
            <a:ext cx="6957555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연구방법 및 연구결과</a:t>
            </a:r>
          </a:p>
        </p:txBody>
      </p:sp>
    </p:spTree>
    <p:extLst>
      <p:ext uri="{BB962C8B-B14F-4D97-AF65-F5344CB8AC3E}">
        <p14:creationId xmlns:p14="http://schemas.microsoft.com/office/powerpoint/2010/main" val="3337170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239019" y="659875"/>
            <a:ext cx="11713962" cy="5715123"/>
          </a:xfrm>
        </p:spPr>
        <p:txBody>
          <a:bodyPr numCol="2"/>
          <a:lstStyle/>
          <a:p>
            <a:pPr marL="0" indent="0">
              <a:buNone/>
            </a:pP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239019" y="174930"/>
            <a:ext cx="6957555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연구결론</a:t>
            </a:r>
          </a:p>
        </p:txBody>
      </p:sp>
    </p:spTree>
    <p:extLst>
      <p:ext uri="{BB962C8B-B14F-4D97-AF65-F5344CB8AC3E}">
        <p14:creationId xmlns:p14="http://schemas.microsoft.com/office/powerpoint/2010/main" val="2586419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239019" y="659875"/>
            <a:ext cx="11713962" cy="5715123"/>
          </a:xfrm>
        </p:spPr>
        <p:txBody>
          <a:bodyPr numCol="3"/>
          <a:lstStyle/>
          <a:p>
            <a:pPr marL="0" indent="0">
              <a:buNone/>
            </a:pP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239019" y="174930"/>
            <a:ext cx="6957555" cy="484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1240034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1936F-01E7-447C-8E52-2F9F7C159036}"/>
              </a:ext>
            </a:extLst>
          </p:cNvPr>
          <p:cNvSpPr txBox="1"/>
          <p:nvPr/>
        </p:nvSpPr>
        <p:spPr>
          <a:xfrm>
            <a:off x="0" y="0"/>
            <a:ext cx="6133380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en-US" sz="1800" kern="0" dirty="0">
                <a:solidFill>
                  <a:srgbClr val="FC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  <a:cs typeface="굴림" panose="020B0600000101010101" pitchFamily="50" charset="-127"/>
              </a:rPr>
              <a:t>뉴스</a:t>
            </a:r>
            <a:endParaRPr lang="ko-KR" altLang="ko-KR" sz="2400" kern="100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C3F80-8A72-4240-87AC-2B2D7C64BFB9}"/>
              </a:ext>
            </a:extLst>
          </p:cNvPr>
          <p:cNvSpPr txBox="1"/>
          <p:nvPr/>
        </p:nvSpPr>
        <p:spPr>
          <a:xfrm>
            <a:off x="12940" y="487569"/>
            <a:ext cx="121790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https://www.ibabynews.com/news/articleView.html?idxno=87329</a:t>
            </a:r>
          </a:p>
          <a:p>
            <a:endParaRPr lang="ko-KR" altLang="en-US" dirty="0"/>
          </a:p>
          <a:p>
            <a:r>
              <a:rPr lang="ko-KR" altLang="en-US" dirty="0"/>
              <a:t>https://m.sportschosun.com/news.htm?id=202004240100188810011944&amp;ServiceDate=20200423#_enliple</a:t>
            </a:r>
          </a:p>
          <a:p>
            <a:endParaRPr lang="ko-KR" altLang="en-US" dirty="0"/>
          </a:p>
          <a:p>
            <a:r>
              <a:rPr lang="ko-KR" altLang="en-US" dirty="0"/>
              <a:t>https://www.donga.com/news/Society/article/all/20191030/98147756/1</a:t>
            </a:r>
          </a:p>
          <a:p>
            <a:endParaRPr lang="ko-KR" altLang="en-US" dirty="0"/>
          </a:p>
          <a:p>
            <a:r>
              <a:rPr lang="ko-KR" altLang="en-US" dirty="0"/>
              <a:t>http://www.edujin.co.kr/news/articleView.html?idxno=17360</a:t>
            </a:r>
          </a:p>
          <a:p>
            <a:endParaRPr lang="ko-KR" altLang="en-US" dirty="0"/>
          </a:p>
          <a:p>
            <a:r>
              <a:rPr lang="ko-KR" altLang="en-US" dirty="0"/>
              <a:t>http://news.unn.net/news/articleView.html?idxno=235419</a:t>
            </a:r>
          </a:p>
          <a:p>
            <a:endParaRPr lang="ko-KR" altLang="en-US" dirty="0"/>
          </a:p>
          <a:p>
            <a:r>
              <a:rPr lang="ko-KR" altLang="en-US" dirty="0"/>
              <a:t>http://brainwood.co.kr/page_ihtV12/300</a:t>
            </a:r>
          </a:p>
        </p:txBody>
      </p:sp>
    </p:spTree>
    <p:extLst>
      <p:ext uri="{BB962C8B-B14F-4D97-AF65-F5344CB8AC3E}">
        <p14:creationId xmlns:p14="http://schemas.microsoft.com/office/powerpoint/2010/main" val="1171331415"/>
      </p:ext>
    </p:extLst>
  </p:cSld>
  <p:clrMapOvr>
    <a:masterClrMapping/>
  </p:clrMapOvr>
</p:sld>
</file>

<file path=ppt/theme/theme1.xml><?xml version="1.0" encoding="utf-8"?>
<a:theme xmlns:a="http://schemas.openxmlformats.org/drawingml/2006/main" name="소포">
  <a:themeElements>
    <a:clrScheme name="소포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소포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소포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Adobe 고딕 Std B" panose="020B0800000000000000" pitchFamily="34" charset="-127"/>
            <a:ea typeface="Adobe 고딕 Std B" panose="020B08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TM10001115[[fn=소포]]</Template>
  <TotalTime>703</TotalTime>
  <Words>681</Words>
  <Application>Microsoft Office PowerPoint</Application>
  <PresentationFormat>와이드스크린</PresentationFormat>
  <Paragraphs>82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Adobe 고딕 Std B</vt:lpstr>
      <vt:lpstr>-apple-system</vt:lpstr>
      <vt:lpstr>Noto Sans KR</vt:lpstr>
      <vt:lpstr>dotum</vt:lpstr>
      <vt:lpstr>맑은 고딕</vt:lpstr>
      <vt:lpstr>휴먼매직체</vt:lpstr>
      <vt:lpstr>Arial</vt:lpstr>
      <vt:lpstr>Gill Sans MT</vt:lpstr>
      <vt:lpstr>소포</vt:lpstr>
      <vt:lpstr>재활승마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CNN과 KERAS를 이용한 쓰레기 분류기술 연구</dc:title>
  <dc:creator>jaydenc478@gmail.com</dc:creator>
  <cp:lastModifiedBy>다은 양</cp:lastModifiedBy>
  <cp:revision>90</cp:revision>
  <dcterms:created xsi:type="dcterms:W3CDTF">2020-01-01T16:14:19Z</dcterms:created>
  <dcterms:modified xsi:type="dcterms:W3CDTF">2020-10-13T06:35:37Z</dcterms:modified>
</cp:coreProperties>
</file>